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B0820-0A8F-4C94-AB28-800C791A7126}" type="datetimeFigureOut">
              <a:rPr lang="ko-KR" altLang="en-US" smtClean="0"/>
              <a:pPr/>
              <a:t>2011-02-12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B77B8-4064-4B35-8370-78224101DA0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3528391" cy="327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72000" y="1412776"/>
            <a:ext cx="3446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e</a:t>
            </a:r>
            <a:r>
              <a:rPr lang="en-US" altLang="ko-KR" baseline="30000" dirty="0" smtClean="0"/>
              <a:t>T</a:t>
            </a:r>
            <a:r>
              <a:rPr lang="en-US" altLang="ko-KR" baseline="-25000" dirty="0" smtClean="0"/>
              <a:t>13</a:t>
            </a:r>
            <a:r>
              <a:rPr lang="en-US" altLang="ko-KR" dirty="0" smtClean="0"/>
              <a:t>= e</a:t>
            </a:r>
            <a:r>
              <a:rPr lang="en-US" altLang="ko-KR" baseline="30000" dirty="0" smtClean="0"/>
              <a:t>T</a:t>
            </a:r>
            <a:r>
              <a:rPr lang="en-US" altLang="ko-KR" baseline="-25000" dirty="0" smtClean="0"/>
              <a:t>31</a:t>
            </a:r>
            <a:r>
              <a:rPr lang="en-US" altLang="ko-KR" dirty="0" smtClean="0"/>
              <a:t> ≠0 </a:t>
            </a:r>
          </a:p>
          <a:p>
            <a:r>
              <a:rPr lang="en-US" altLang="ko-KR" dirty="0" smtClean="0"/>
              <a:t>all other components are zero </a:t>
            </a:r>
            <a:endParaRPr lang="ko-KR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5894" y="4653136"/>
            <a:ext cx="4267383" cy="58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27584" y="4797152"/>
            <a:ext cx="2270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Elastic strain energy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5742012"/>
            <a:ext cx="2093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Interaction energy</a:t>
            </a:r>
            <a:endParaRPr lang="ko-KR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597996"/>
            <a:ext cx="3749834" cy="63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95536" y="188640"/>
            <a:ext cx="504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Ref. 133 Elastic strain energy and interactions 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481"/>
            <a:ext cx="4032448" cy="507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6497"/>
            <a:ext cx="3312368" cy="4724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162550"/>
            <a:ext cx="78295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3728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Ref. 132 </a:t>
            </a:r>
            <a:r>
              <a:rPr lang="en-US" altLang="ko-KR" dirty="0" err="1" smtClean="0"/>
              <a:t>Thermoelastic</a:t>
            </a:r>
            <a:r>
              <a:rPr lang="en-US" altLang="ko-KR" dirty="0" smtClean="0"/>
              <a:t> martensite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62068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	</a:t>
            </a:r>
            <a:r>
              <a:rPr lang="en-US" altLang="ko-KR" dirty="0" smtClean="0"/>
              <a:t>Calculation of plastic accommodation area by the transformation </a:t>
            </a:r>
          </a:p>
          <a:p>
            <a:pPr algn="just"/>
            <a:r>
              <a:rPr lang="en-US" altLang="ko-KR" dirty="0"/>
              <a:t>	</a:t>
            </a:r>
            <a:r>
              <a:rPr lang="en-US" altLang="ko-KR" dirty="0" smtClean="0"/>
              <a:t>of ellipsoidal plate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060848"/>
            <a:ext cx="43300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 smtClean="0"/>
              <a:t>Obtain constrained shear stress </a:t>
            </a:r>
            <a:r>
              <a:rPr lang="el-GR" altLang="ko-KR" dirty="0" smtClean="0"/>
              <a:t>σ</a:t>
            </a:r>
            <a:r>
              <a:rPr lang="en-US" altLang="ko-KR" baseline="30000" dirty="0" smtClean="0"/>
              <a:t>c</a:t>
            </a:r>
            <a:r>
              <a:rPr lang="en-US" altLang="ko-KR" baseline="-25000" dirty="0" smtClean="0"/>
              <a:t>13</a:t>
            </a:r>
          </a:p>
          <a:p>
            <a:pPr marL="342900" indent="-342900">
              <a:buAutoNum type="arabicPeriod"/>
            </a:pPr>
            <a:endParaRPr lang="en-US" altLang="ko-KR" baseline="-25000" dirty="0" smtClean="0"/>
          </a:p>
          <a:p>
            <a:pPr marL="342900" indent="-342900">
              <a:buAutoNum type="arabicPeriod"/>
            </a:pPr>
            <a:r>
              <a:rPr lang="en-US" altLang="ko-KR" baseline="-25000" dirty="0" smtClean="0"/>
              <a:t> </a:t>
            </a:r>
            <a:r>
              <a:rPr lang="en-US" altLang="ko-KR" dirty="0" smtClean="0"/>
              <a:t>Use Von </a:t>
            </a:r>
            <a:r>
              <a:rPr lang="en-US" altLang="ko-KR" dirty="0" err="1" smtClean="0"/>
              <a:t>mises</a:t>
            </a:r>
            <a:r>
              <a:rPr lang="en-US" altLang="ko-KR" dirty="0" smtClean="0"/>
              <a:t> criterion for yielding</a:t>
            </a:r>
          </a:p>
          <a:p>
            <a:pPr marL="342900" indent="-342900"/>
            <a:r>
              <a:rPr lang="en-US" altLang="ko-KR" dirty="0"/>
              <a:t>	</a:t>
            </a:r>
            <a:r>
              <a:rPr lang="en-US" altLang="ko-KR" dirty="0" smtClean="0"/>
              <a:t>	</a:t>
            </a:r>
            <a:r>
              <a:rPr lang="el-GR" altLang="ko-KR" dirty="0" smtClean="0"/>
              <a:t>σ</a:t>
            </a:r>
            <a:r>
              <a:rPr lang="en-US" altLang="ko-KR" baseline="30000" dirty="0" err="1" smtClean="0"/>
              <a:t>c</a:t>
            </a:r>
            <a:r>
              <a:rPr lang="en-US" altLang="ko-KR" baseline="-25000" dirty="0" err="1" smtClean="0"/>
              <a:t>eff</a:t>
            </a:r>
            <a:r>
              <a:rPr lang="en-US" altLang="ko-KR" dirty="0" smtClean="0"/>
              <a:t> ≥ </a:t>
            </a:r>
            <a:r>
              <a:rPr lang="el-GR" altLang="ko-KR" dirty="0" smtClean="0"/>
              <a:t>σ</a:t>
            </a:r>
            <a:r>
              <a:rPr lang="en-US" altLang="ko-KR" baseline="-25000" dirty="0" smtClean="0"/>
              <a:t>y</a:t>
            </a:r>
            <a:r>
              <a:rPr lang="en-US" altLang="ko-KR" dirty="0" smtClean="0"/>
              <a:t> </a:t>
            </a:r>
          </a:p>
          <a:p>
            <a:pPr marL="342900" indent="-342900"/>
            <a:endParaRPr lang="ko-KR" altLang="en-US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284984"/>
            <a:ext cx="5790406" cy="577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045642"/>
            <a:ext cx="3813842" cy="3967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870537" y="-685961"/>
            <a:ext cx="3125315" cy="501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207951" y="1721041"/>
            <a:ext cx="2020178" cy="34198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3528" y="116632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/>
              <a:t>For single plate</a:t>
            </a:r>
            <a:endParaRPr lang="ko-KR" altLang="en-US" sz="3200" b="1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941168"/>
            <a:ext cx="80772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/>
              <a:t>An assembly of plates with opposite shape strain</a:t>
            </a:r>
            <a:endParaRPr lang="ko-KR" altLang="en-US" sz="32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4071409" cy="135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 r="40883"/>
          <a:stretch>
            <a:fillRect/>
          </a:stretch>
        </p:blipFill>
        <p:spPr bwMode="auto">
          <a:xfrm rot="5400000">
            <a:off x="5256076" y="80628"/>
            <a:ext cx="180020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71600" y="3284984"/>
            <a:ext cx="81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altLang="ko-KR" dirty="0" smtClean="0">
                <a:sym typeface="Wingdings" pitchFamily="2" charset="2"/>
              </a:rPr>
              <a:t>In an assembly, plastic zone diminishes</a:t>
            </a:r>
          </a:p>
          <a:p>
            <a:pPr>
              <a:buFont typeface="Wingdings"/>
              <a:buChar char="à"/>
            </a:pPr>
            <a:r>
              <a:rPr lang="en-US" altLang="ko-KR" dirty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minimize the strains accommodation the transformation shape change</a:t>
            </a:r>
          </a:p>
          <a:p>
            <a:pPr>
              <a:buFont typeface="Wingdings"/>
              <a:buChar char="à"/>
            </a:pPr>
            <a:r>
              <a:rPr lang="en-US" altLang="ko-KR" dirty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Total strain energy of the system is reduced.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0728"/>
            <a:ext cx="84249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Free surface</a:t>
            </a:r>
          </a:p>
          <a:p>
            <a:r>
              <a:rPr lang="en-US" altLang="ko-KR" sz="2400" dirty="0" smtClean="0"/>
              <a:t>	</a:t>
            </a:r>
            <a:r>
              <a:rPr lang="en-US" altLang="ko-KR" sz="2400" dirty="0" smtClean="0"/>
              <a:t>Constrained strain = 0</a:t>
            </a:r>
          </a:p>
          <a:p>
            <a:r>
              <a:rPr lang="en-US" altLang="ko-KR" sz="2400" dirty="0" smtClean="0"/>
              <a:t>	</a:t>
            </a:r>
            <a:r>
              <a:rPr lang="en-US" altLang="ko-KR" sz="2400" dirty="0" smtClean="0"/>
              <a:t>At the tip, the same direction of strain favored</a:t>
            </a:r>
          </a:p>
          <a:p>
            <a:r>
              <a:rPr lang="en-US" altLang="ko-KR" sz="2400" dirty="0" smtClean="0"/>
              <a:t>	</a:t>
            </a:r>
            <a:r>
              <a:rPr lang="en-US" altLang="ko-KR" sz="2400" dirty="0" smtClean="0"/>
              <a:t>At the broad interface, opposite strain favored</a:t>
            </a:r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Most of plastic zone exists on the broad interface.</a:t>
            </a:r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Therefore, the minimization of strain energy can be realized when the broad interface are exposed to constrained strain minimized situation, in other word, free surface. 	</a:t>
            </a:r>
            <a:endParaRPr lang="ko-KR" alt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2606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Interpretation</a:t>
            </a:r>
            <a:endParaRPr lang="ko-KR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83</Words>
  <Application>Microsoft Office PowerPoint</Application>
  <PresentationFormat>화면 슬라이드 쇼(4:3)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8</cp:revision>
  <dcterms:created xsi:type="dcterms:W3CDTF">2011-02-11T12:10:57Z</dcterms:created>
  <dcterms:modified xsi:type="dcterms:W3CDTF">2011-02-12T01:20:14Z</dcterms:modified>
</cp:coreProperties>
</file>